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95" r:id="rId3"/>
    <p:sldId id="297" r:id="rId4"/>
    <p:sldId id="300" r:id="rId5"/>
    <p:sldId id="301" r:id="rId6"/>
    <p:sldId id="303" r:id="rId7"/>
    <p:sldId id="304" r:id="rId8"/>
    <p:sldId id="306" r:id="rId9"/>
    <p:sldId id="308" r:id="rId10"/>
    <p:sldId id="302" r:id="rId11"/>
    <p:sldId id="307" r:id="rId12"/>
    <p:sldId id="30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766D"/>
    <a:srgbClr val="06BFC4"/>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44"/>
    <p:restoredTop sz="70074" autoAdjust="0"/>
  </p:normalViewPr>
  <p:slideViewPr>
    <p:cSldViewPr snapToGrid="0" showGuides="1">
      <p:cViewPr varScale="1">
        <p:scale>
          <a:sx n="115" d="100"/>
          <a:sy n="115" d="100"/>
        </p:scale>
        <p:origin x="2344" y="2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12/16/24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ature.com/articles/s43588-024-00689-2#ref-CR32"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nature.com/articles/s43588-024-00689-2#ref-CR33"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222222"/>
                </a:solidFill>
                <a:effectLst/>
                <a:latin typeface="Harding"/>
              </a:rPr>
              <a:t>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as a method to cluster cells from multimodal single-cell data under a self-consistent, biophysical model</a:t>
            </a:r>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1D3AD-0E76-56FB-E9C2-8802861818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C6EEDF-A50D-A291-548A-E2F8B0CD9C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DC4C91-B40C-2F42-2A7C-C6877FF54ADA}"/>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In reviewer comments they say that CME has been used for ATAC/RNA, unclear how to apply that methodologically here though…</a:t>
            </a:r>
          </a:p>
        </p:txBody>
      </p:sp>
      <p:sp>
        <p:nvSpPr>
          <p:cNvPr id="4" name="Slide Number Placeholder 3">
            <a:extLst>
              <a:ext uri="{FF2B5EF4-FFF2-40B4-BE49-F238E27FC236}">
                <a16:creationId xmlns:a16="http://schemas.microsoft.com/office/drawing/2014/main" id="{81222D53-FC45-CE5D-7199-0DF776AC6B89}"/>
              </a:ext>
            </a:extLst>
          </p:cNvPr>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24850881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95E249-7B77-4A66-B111-2EC03A04F2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791C9B-012C-FEB9-48FB-D694EEF789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6C11C5-2AAB-1C17-8AC0-F44B4C1146E0}"/>
              </a:ext>
            </a:extLst>
          </p:cNvPr>
          <p:cNvSpPr>
            <a:spLocks noGrp="1"/>
          </p:cNvSpPr>
          <p:nvPr>
            <p:ph type="body" idx="1"/>
          </p:nvPr>
        </p:nvSpPr>
        <p:spPr/>
        <p:txBody>
          <a:bodyPr/>
          <a:lstStyle/>
          <a:p>
            <a:r>
              <a:rPr lang="en-US" sz="1200" dirty="0">
                <a:effectLst/>
                <a:latin typeface="AdvOTdd63dae3"/>
              </a:rPr>
              <a:t>maybe also cancer (splicing dysregulated), acute time course experiments (drug treatments)</a:t>
            </a:r>
          </a:p>
        </p:txBody>
      </p:sp>
      <p:sp>
        <p:nvSpPr>
          <p:cNvPr id="4" name="Slide Number Placeholder 3">
            <a:extLst>
              <a:ext uri="{FF2B5EF4-FFF2-40B4-BE49-F238E27FC236}">
                <a16:creationId xmlns:a16="http://schemas.microsoft.com/office/drawing/2014/main" id="{513189AE-C2BC-5DCF-3344-2297CF734833}"/>
              </a:ext>
            </a:extLst>
          </p:cNvPr>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3886791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BCAAFB-1FFC-1D22-8C6B-CCDD02D2C1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A70B7D-C17E-8205-C7C3-FE0C89B9B0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8A99C9-E0AE-C647-BBD3-38A5C06C348D}"/>
              </a:ext>
            </a:extLst>
          </p:cNvPr>
          <p:cNvSpPr>
            <a:spLocks noGrp="1"/>
          </p:cNvSpPr>
          <p:nvPr>
            <p:ph type="body" idx="1"/>
          </p:nvPr>
        </p:nvSpPr>
        <p:spPr/>
        <p:txBody>
          <a:bodyPr/>
          <a:lstStyle/>
          <a:p>
            <a:r>
              <a:rPr lang="en-US" b="0" dirty="0">
                <a:solidFill>
                  <a:srgbClr val="000000"/>
                </a:solidFill>
                <a:effectLst/>
                <a:latin typeface="Helvetica" pitchFamily="2" charset="0"/>
              </a:rPr>
              <a:t>I assumed this as 5’ 10X but forgot to check…</a:t>
            </a:r>
          </a:p>
          <a:p>
            <a:endParaRPr lang="en-US" b="0" dirty="0">
              <a:solidFill>
                <a:srgbClr val="000000"/>
              </a:solidFill>
              <a:effectLst/>
              <a:latin typeface="Helvetica" pitchFamily="2" charset="0"/>
            </a:endParaRPr>
          </a:p>
          <a:p>
            <a:r>
              <a:rPr lang="en-US" b="0" dirty="0">
                <a:solidFill>
                  <a:srgbClr val="000000"/>
                </a:solidFill>
                <a:effectLst/>
                <a:latin typeface="Helvetica" pitchFamily="2" charset="0"/>
              </a:rPr>
              <a:t>Users must also provide a K-value (or a small range of K-values) to </a:t>
            </a:r>
            <a:r>
              <a:rPr lang="en-US" b="0" dirty="0" err="1">
                <a:solidFill>
                  <a:srgbClr val="000000"/>
                </a:solidFill>
                <a:effectLst/>
                <a:latin typeface="Helvetica" pitchFamily="2" charset="0"/>
              </a:rPr>
              <a:t>meK</a:t>
            </a:r>
            <a:r>
              <a:rPr lang="en-US" b="0" dirty="0">
                <a:solidFill>
                  <a:srgbClr val="000000"/>
                </a:solidFill>
                <a:effectLst/>
                <a:latin typeface="Helvetica" pitchFamily="2" charset="0"/>
              </a:rPr>
              <a:t>-means to be tested , not sure where this was though in code</a:t>
            </a:r>
            <a:endParaRPr lang="en-US" sz="1200" b="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dirty="0">
              <a:effectLst/>
              <a:latin typeface="AdvOTdd63dae3"/>
            </a:endParaRPr>
          </a:p>
          <a:p>
            <a:pPr>
              <a:buFont typeface="Arial" panose="020B0604020202020204" pitchFamily="34" charset="0"/>
              <a:buChar char="•"/>
            </a:pPr>
            <a:r>
              <a:rPr lang="en-US" b="0" dirty="0" err="1"/>
              <a:t>Velocyto</a:t>
            </a:r>
            <a:r>
              <a:rPr lang="en-US" b="0" dirty="0"/>
              <a:t> scans the aligned reads and classifies them as either:</a:t>
            </a:r>
          </a:p>
          <a:p>
            <a:pPr marL="742950" lvl="1" indent="-285750">
              <a:buFont typeface="Arial" panose="020B0604020202020204" pitchFamily="34" charset="0"/>
              <a:buChar char="•"/>
            </a:pPr>
            <a:r>
              <a:rPr lang="en-US" b="0" dirty="0"/>
              <a:t>Spliced Reads: Reads that map to exon-exon junctions (indicating mature mRNA).</a:t>
            </a:r>
          </a:p>
          <a:p>
            <a:pPr marL="742950" lvl="1" indent="-285750">
              <a:buFont typeface="Arial" panose="020B0604020202020204" pitchFamily="34" charset="0"/>
              <a:buChar char="•"/>
            </a:pPr>
            <a:r>
              <a:rPr lang="en-US" b="0" dirty="0" err="1"/>
              <a:t>Unspliced</a:t>
            </a:r>
            <a:r>
              <a:rPr lang="en-US" b="0" dirty="0"/>
              <a:t> Reads: Reads that map to introns (indicating pre-mature mRNA).</a:t>
            </a:r>
          </a:p>
        </p:txBody>
      </p:sp>
      <p:sp>
        <p:nvSpPr>
          <p:cNvPr id="4" name="Slide Number Placeholder 3">
            <a:extLst>
              <a:ext uri="{FF2B5EF4-FFF2-40B4-BE49-F238E27FC236}">
                <a16:creationId xmlns:a16="http://schemas.microsoft.com/office/drawing/2014/main" id="{E8B35F66-06AE-B0D2-56E4-09A743801125}"/>
              </a:ext>
            </a:extLst>
          </p:cNvPr>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638984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BD9D14-4EC3-20C3-5716-CE7F3B7816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94C1F0-2F25-3DC1-A24C-ECB50445ED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FD3EFA-3709-5323-5DF9-C7E8FACA2ED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000000"/>
                </a:solidFill>
                <a:effectLst/>
                <a:latin typeface="Helvetica" pitchFamily="2" charset="0"/>
              </a:rPr>
              <a:t>the common practice of using spliced expression may not be ideal, particularly if variability exists in another modality. </a:t>
            </a:r>
            <a:endParaRPr lang="en-US" b="1"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u="none" strike="noStrike" dirty="0">
                <a:solidFill>
                  <a:srgbClr val="222222"/>
                </a:solidFill>
                <a:effectLst/>
                <a:latin typeface="Harding"/>
              </a:rPr>
              <a:t>U</a:t>
            </a:r>
            <a:r>
              <a:rPr lang="en-US" b="1" i="0" u="none" strike="noStrike" dirty="0">
                <a:solidFill>
                  <a:srgbClr val="222222"/>
                </a:solidFill>
                <a:effectLst/>
                <a:latin typeface="Harding"/>
              </a:rPr>
              <a:t> and </a:t>
            </a:r>
            <a:r>
              <a:rPr lang="en-US" b="1" i="1" u="none" strike="noStrike" dirty="0">
                <a:solidFill>
                  <a:srgbClr val="222222"/>
                </a:solidFill>
                <a:effectLst/>
                <a:latin typeface="Harding"/>
              </a:rPr>
              <a:t>S </a:t>
            </a:r>
            <a:r>
              <a:rPr lang="en-US" b="1" i="0" u="none" strike="noStrike" dirty="0">
                <a:solidFill>
                  <a:srgbClr val="222222"/>
                </a:solidFill>
                <a:effectLst/>
                <a:latin typeface="Harding"/>
              </a:rPr>
              <a:t>are summed by default in the 10× Genomics Cell Ranger v.7.0.0 pipeline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Deep learning approaches</a:t>
            </a:r>
            <a:r>
              <a:rPr lang="en-US" b="0" i="0" u="sng" strike="noStrike" baseline="30000" dirty="0">
                <a:solidFill>
                  <a:srgbClr val="006699"/>
                </a:solidFill>
                <a:effectLst/>
                <a:latin typeface="Harding"/>
                <a:hlinkClick r:id="rId3" tooltip="Gayoso, A. et al. Joint probabilistic modeling of single-cell multi-omic data with totalVI. Nat. Methods 18, 272–282 (2021)."/>
              </a:rPr>
              <a:t>32</a:t>
            </a:r>
            <a:r>
              <a:rPr lang="en-US" b="0" i="0" u="none" strike="noStrike" baseline="30000" dirty="0">
                <a:solidFill>
                  <a:srgbClr val="222222"/>
                </a:solidFill>
                <a:effectLst/>
                <a:latin typeface="Harding"/>
              </a:rPr>
              <a:t>,</a:t>
            </a:r>
            <a:r>
              <a:rPr lang="en-US" b="0" i="0" u="sng" strike="noStrike" baseline="30000" dirty="0">
                <a:solidFill>
                  <a:srgbClr val="006699"/>
                </a:solidFill>
                <a:effectLst/>
                <a:latin typeface="Harding"/>
                <a:hlinkClick r:id="rId4" tooltip="Lin, X., Tian, T., Wei, Z. &amp; Hakonarson, H. Clustering of single-cell multi-omics data with a multimodal deep learning method. Nat. Commun. 13, 7705 (2022)."/>
              </a:rPr>
              <a:t>33</a:t>
            </a:r>
            <a:r>
              <a:rPr lang="en-US" b="0" i="0" u="none" strike="noStrike" dirty="0">
                <a:solidFill>
                  <a:srgbClr val="222222"/>
                </a:solidFill>
                <a:effectLst/>
                <a:latin typeface="Harding"/>
              </a:rPr>
              <a:t> do often use discrete distributions to represent data, but model modalities as independent observational distributions despite their innate causal, transcriptional relationships. It then remains unclear how to interpret the balance of modalities in such latent spaces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222222"/>
                </a:solidFill>
                <a:effectLst/>
                <a:latin typeface="Harding"/>
              </a:rPr>
              <a:t>Existing multimodal approaches largely ignore </a:t>
            </a:r>
            <a:r>
              <a:rPr lang="en-US" sz="1200" b="0" i="0" u="none" strike="noStrike" dirty="0" err="1">
                <a:solidFill>
                  <a:srgbClr val="222222"/>
                </a:solidFill>
                <a:effectLst/>
                <a:latin typeface="Harding"/>
              </a:rPr>
              <a:t>unspliced</a:t>
            </a:r>
            <a:r>
              <a:rPr lang="en-US" sz="1200" b="0" i="0" u="none" strike="noStrike" dirty="0">
                <a:solidFill>
                  <a:srgbClr val="222222"/>
                </a:solidFill>
                <a:effectLst/>
                <a:latin typeface="Harding"/>
              </a:rPr>
              <a:t> RNA counts</a:t>
            </a:r>
          </a:p>
        </p:txBody>
      </p:sp>
      <p:sp>
        <p:nvSpPr>
          <p:cNvPr id="4" name="Slide Number Placeholder 3">
            <a:extLst>
              <a:ext uri="{FF2B5EF4-FFF2-40B4-BE49-F238E27FC236}">
                <a16:creationId xmlns:a16="http://schemas.microsoft.com/office/drawing/2014/main" id="{5488C599-C0E6-703F-0832-599DC3D2F264}"/>
              </a:ext>
            </a:extLst>
          </p:cNvPr>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3539518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E26FBA-4FF2-E712-95F0-438E06B3D3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81279B-2D32-2AA2-A6E6-CE5ACBFA3E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CD94B6-911D-0487-4DDA-32330BA1706C}"/>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CME describes probability of molecule counts over time, incorporating rates of transitions between molecule states (</a:t>
            </a:r>
            <a:r>
              <a:rPr lang="en-US" sz="1200" dirty="0" err="1">
                <a:effectLst/>
                <a:latin typeface="AdvOTdd63dae3"/>
              </a:rPr>
              <a:t>unspliced</a:t>
            </a:r>
            <a:r>
              <a:rPr lang="en-US" sz="1200" dirty="0">
                <a:effectLst/>
                <a:latin typeface="AdvOTdd63dae3"/>
              </a:rPr>
              <a:t>, spliced), useful for low-count sparse data like </a:t>
            </a:r>
            <a:r>
              <a:rPr lang="en-US" sz="1200" dirty="0" err="1">
                <a:effectLst/>
                <a:latin typeface="AdvOTdd63dae3"/>
              </a:rPr>
              <a:t>scRNAseq</a:t>
            </a:r>
            <a:r>
              <a:rPr lang="en-US" sz="1200" dirty="0">
                <a:effectLst/>
                <a:latin typeface="AdvOTdd63dae3"/>
              </a:rPr>
              <a:t>, extensively used in fluorescence transcriptomics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Model includes technical sampling during sequencing process (bias introduced), length-dependent capture</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fits </a:t>
            </a:r>
            <a:r>
              <a:rPr lang="en-US" sz="1200" dirty="0" err="1">
                <a:effectLst/>
                <a:latin typeface="AdvOTdd63dae3"/>
              </a:rPr>
              <a:t>scRNAseq</a:t>
            </a:r>
            <a:r>
              <a:rPr lang="en-US" sz="1200" dirty="0">
                <a:effectLst/>
                <a:latin typeface="AdvOTdd63dae3"/>
              </a:rPr>
              <a:t> data to length-bias CME model of transcription, gene-specific parameters of transcription and technical parameters (like sequencing capture rates)</a:t>
            </a:r>
          </a:p>
        </p:txBody>
      </p:sp>
      <p:sp>
        <p:nvSpPr>
          <p:cNvPr id="4" name="Slide Number Placeholder 3">
            <a:extLst>
              <a:ext uri="{FF2B5EF4-FFF2-40B4-BE49-F238E27FC236}">
                <a16:creationId xmlns:a16="http://schemas.microsoft.com/office/drawing/2014/main" id="{B78660F8-B83C-B16B-98A4-13D876F89670}"/>
              </a:ext>
            </a:extLst>
          </p:cNvPr>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2804769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30ADC9-EB04-279F-66D8-0555B358AF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D3101E-5106-00FA-C11F-0DCBB5767D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07D020-7615-19E4-5D54-E9F0FBDA046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Helvetica" pitchFamily="2" charset="0"/>
              </a:rPr>
              <a:t>Output: cluster x gene x parameter matrix, each gene’s parameters inferred for each cell cluster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rgbClr val="000000"/>
                </a:solidFill>
                <a:effectLst/>
                <a:latin typeface="Helvetica" pitchFamily="2" charset="0"/>
              </a:rPr>
              <a:t>meK</a:t>
            </a:r>
            <a:r>
              <a:rPr lang="en-US" dirty="0">
                <a:solidFill>
                  <a:srgbClr val="000000"/>
                </a:solidFill>
                <a:effectLst/>
                <a:latin typeface="Helvetica" pitchFamily="2" charset="0"/>
              </a:rPr>
              <a:t>-means models joint distribution of U and S using biophysical transcription model, defines mixture model over joint distribution, learning clusters (Z) based on shared transcriptional dynamics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err="1">
                <a:solidFill>
                  <a:srgbClr val="000000"/>
                </a:solidFill>
                <a:effectLst/>
                <a:latin typeface="Helvetica" pitchFamily="2" charset="0"/>
              </a:rPr>
              <a:t>meK</a:t>
            </a:r>
            <a:r>
              <a:rPr lang="en-US" b="1" dirty="0">
                <a:solidFill>
                  <a:srgbClr val="000000"/>
                </a:solidFill>
                <a:effectLst/>
                <a:latin typeface="Helvetica" pitchFamily="2" charset="0"/>
              </a:rPr>
              <a:t>-means clusters cells based on similar transcriptional kinetics, </a:t>
            </a:r>
            <a:r>
              <a:rPr lang="en-US" b="0" dirty="0">
                <a:solidFill>
                  <a:srgbClr val="000000"/>
                </a:solidFill>
                <a:effectLst/>
                <a:latin typeface="Helvetica" pitchFamily="2" charset="0"/>
              </a:rPr>
              <a:t>infers state-specific biophysical parameters for each gene, model learns shared transcriptional programs within clusters that exhibit similar transcriptional behavior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000000"/>
                </a:solidFill>
                <a:effectLst/>
                <a:latin typeface="Helvetica" pitchFamily="2" charset="0"/>
              </a:rPr>
              <a:t>meK</a:t>
            </a:r>
            <a:r>
              <a:rPr lang="en-US" b="0" dirty="0">
                <a:solidFill>
                  <a:srgbClr val="000000"/>
                </a:solidFill>
                <a:effectLst/>
                <a:latin typeface="Helvetica" pitchFamily="2" charset="0"/>
              </a:rPr>
              <a:t>-means iteratively assigns cells to clusters and infers parameters that induce joint distribution that </a:t>
            </a:r>
            <a:r>
              <a:rPr lang="en-US" b="0" dirty="0" err="1">
                <a:solidFill>
                  <a:srgbClr val="000000"/>
                </a:solidFill>
                <a:effectLst/>
                <a:latin typeface="Helvetica" pitchFamily="2" charset="0"/>
              </a:rPr>
              <a:t>recaptulates</a:t>
            </a:r>
            <a:r>
              <a:rPr lang="en-US" b="0" dirty="0">
                <a:solidFill>
                  <a:srgbClr val="000000"/>
                </a:solidFill>
                <a:effectLst/>
                <a:latin typeface="Helvetica" pitchFamily="2" charset="0"/>
              </a:rPr>
              <a:t> observed counts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000000"/>
                </a:solidFill>
                <a:effectLst/>
                <a:latin typeface="Helvetica" pitchFamily="2" charset="0"/>
              </a:rPr>
              <a:t>Technical sampling parameters set before inferring biophysical parameters</a:t>
            </a:r>
            <a:endParaRPr lang="en-US" b="1" dirty="0">
              <a:solidFill>
                <a:srgbClr val="000000"/>
              </a:solidFill>
              <a:effectLst/>
              <a:latin typeface="Helvetica" pitchFamily="2" charset="0"/>
            </a:endParaRPr>
          </a:p>
        </p:txBody>
      </p:sp>
      <p:sp>
        <p:nvSpPr>
          <p:cNvPr id="4" name="Slide Number Placeholder 3">
            <a:extLst>
              <a:ext uri="{FF2B5EF4-FFF2-40B4-BE49-F238E27FC236}">
                <a16:creationId xmlns:a16="http://schemas.microsoft.com/office/drawing/2014/main" id="{A1EEB1F0-A54B-E383-99A6-9A4F5AF2CD95}"/>
              </a:ext>
            </a:extLst>
          </p:cNvPr>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605831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6A8D9-5015-078B-2130-358E1AB4E5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02B92B-EC5B-6EC6-1076-7A81A49C74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F37AA7-A83B-707F-5783-0D25AEF9C06D}"/>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p:txBody>
      </p:sp>
      <p:sp>
        <p:nvSpPr>
          <p:cNvPr id="4" name="Slide Number Placeholder 3">
            <a:extLst>
              <a:ext uri="{FF2B5EF4-FFF2-40B4-BE49-F238E27FC236}">
                <a16:creationId xmlns:a16="http://schemas.microsoft.com/office/drawing/2014/main" id="{746E3D28-F655-DD1B-737F-1608655D553A}"/>
              </a:ext>
            </a:extLst>
          </p:cNvPr>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42485881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892BB-0D44-D793-E1FF-C861B969F2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91B58E-5559-B9EB-FE17-C40F79D899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64AAE1-90E5-12A8-BE6D-D8564AFBD2FD}"/>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effectively infers transcription parameters, converges to 1 cluster for negative control (where there’s no ground-truth cluster structure) unlike other methods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shows consistency in identifying clusters across simulations (consistently high ARI/AMI)</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WNN-Leiden outperforms </a:t>
            </a:r>
            <a:r>
              <a:rPr lang="en-US" sz="1200" dirty="0" err="1">
                <a:effectLst/>
                <a:latin typeface="AdvOTdd63dae3"/>
              </a:rPr>
              <a:t>meK</a:t>
            </a:r>
            <a:r>
              <a:rPr lang="en-US" sz="1200" dirty="0">
                <a:effectLst/>
                <a:latin typeface="AdvOTdd63dae3"/>
              </a:rPr>
              <a:t>-means for larger cluster sims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Other methods perform poorly on datasets with high noise/dropout</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Multiple input options tested (U+S is sum)</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performs well under noisy conditions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err="1">
                <a:effectLst/>
                <a:latin typeface="AdvOTdd63dae3"/>
              </a:rPr>
              <a:t>meK</a:t>
            </a:r>
            <a:r>
              <a:rPr lang="en-US" sz="1200" dirty="0">
                <a:effectLst/>
                <a:latin typeface="AdvOTdd63dae3"/>
              </a:rPr>
              <a:t>-means able to recovery biophysical parameters with high correlation to true (simulated) parameters</a:t>
            </a:r>
          </a:p>
        </p:txBody>
      </p:sp>
      <p:sp>
        <p:nvSpPr>
          <p:cNvPr id="4" name="Slide Number Placeholder 3">
            <a:extLst>
              <a:ext uri="{FF2B5EF4-FFF2-40B4-BE49-F238E27FC236}">
                <a16:creationId xmlns:a16="http://schemas.microsoft.com/office/drawing/2014/main" id="{8AE290DC-CB65-EFE0-F0E1-F8BEC4833C76}"/>
              </a:ext>
            </a:extLst>
          </p:cNvPr>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14090945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870F99-BEC6-51DC-901D-7045EB3C2E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105A0C-99EA-B21D-0A58-0566B2030C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9C9844-398C-4298-E8D5-6559075658EB}"/>
              </a:ext>
            </a:extLst>
          </p:cNvPr>
          <p:cNvSpPr>
            <a:spLocks noGrp="1"/>
          </p:cNvSpPr>
          <p:nvPr>
            <p:ph type="body" idx="1"/>
          </p:nvPr>
        </p:nvSpPr>
        <p:spPr/>
        <p:txBody>
          <a:bodyPr/>
          <a:lstStyle/>
          <a:p>
            <a:r>
              <a:rPr lang="en-US" dirty="0">
                <a:solidFill>
                  <a:srgbClr val="000000"/>
                </a:solidFill>
                <a:effectLst/>
                <a:latin typeface="Helvetica" pitchFamily="2" charset="0"/>
              </a:rPr>
              <a:t>Benchmark using ground truth clusters or clusters from manual curation</a:t>
            </a:r>
          </a:p>
        </p:txBody>
      </p:sp>
      <p:sp>
        <p:nvSpPr>
          <p:cNvPr id="4" name="Slide Number Placeholder 3">
            <a:extLst>
              <a:ext uri="{FF2B5EF4-FFF2-40B4-BE49-F238E27FC236}">
                <a16:creationId xmlns:a16="http://schemas.microsoft.com/office/drawing/2014/main" id="{A3E430AA-4577-6BA3-D2AA-D61A26AE98FE}"/>
              </a:ext>
            </a:extLst>
          </p:cNvPr>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4177666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4E36C-451F-3DFD-552D-B78A04A355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B732D3-50B5-A0EE-30E2-91C20AED07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795921-A47A-4551-F641-D3C94078F39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000000"/>
                </a:solidFill>
                <a:effectLst/>
                <a:latin typeface="Helvetica" pitchFamily="2" charset="0"/>
              </a:rPr>
              <a:t>Spermatogenesis genes (Bnc2, Ccnd3) show decreased splicing, consistent with intron retention during spermatogenesis</a:t>
            </a:r>
            <a:endParaRPr lang="en-US" dirty="0">
              <a:solidFill>
                <a:srgbClr val="000000"/>
              </a:solidFill>
              <a:effectLst/>
              <a:latin typeface="Helvetica" pitchFamily="2" charset="0"/>
            </a:endParaRPr>
          </a:p>
          <a:p>
            <a:endParaRPr lang="en-US" dirty="0">
              <a:solidFill>
                <a:srgbClr val="000000"/>
              </a:solidFill>
              <a:effectLst/>
              <a:latin typeface="Helvetica" pitchFamily="2" charset="0"/>
            </a:endParaRPr>
          </a:p>
          <a:p>
            <a:r>
              <a:rPr lang="en-US" dirty="0">
                <a:solidFill>
                  <a:srgbClr val="000000"/>
                </a:solidFill>
                <a:effectLst/>
                <a:latin typeface="Helvetica" pitchFamily="2" charset="0"/>
              </a:rPr>
              <a:t>Early stage markers (Nanog) in E11.5 cluster</a:t>
            </a:r>
          </a:p>
          <a:p>
            <a:endParaRPr lang="en-US" dirty="0">
              <a:solidFill>
                <a:srgbClr val="000000"/>
              </a:solidFill>
              <a:effectLst/>
              <a:latin typeface="Helvetica" pitchFamily="2" charset="0"/>
            </a:endParaRPr>
          </a:p>
          <a:p>
            <a:r>
              <a:rPr lang="en-US" dirty="0">
                <a:solidFill>
                  <a:srgbClr val="000000"/>
                </a:solidFill>
                <a:effectLst/>
                <a:latin typeface="Helvetica" pitchFamily="2" charset="0"/>
              </a:rPr>
              <a:t>Late stage markers (Lefty1, Hormad2) in E13.5 cluster with changes in transcriptional dynamics</a:t>
            </a:r>
          </a:p>
          <a:p>
            <a:endParaRPr lang="en-US" dirty="0">
              <a:solidFill>
                <a:srgbClr val="000000"/>
              </a:solidFill>
              <a:effectLst/>
              <a:latin typeface="Helvetica" pitchFamily="2" charset="0"/>
            </a:endParaRPr>
          </a:p>
        </p:txBody>
      </p:sp>
      <p:sp>
        <p:nvSpPr>
          <p:cNvPr id="4" name="Slide Number Placeholder 3">
            <a:extLst>
              <a:ext uri="{FF2B5EF4-FFF2-40B4-BE49-F238E27FC236}">
                <a16:creationId xmlns:a16="http://schemas.microsoft.com/office/drawing/2014/main" id="{41552546-BAE4-8529-48E6-A57D5F9723BC}"/>
              </a:ext>
            </a:extLst>
          </p:cNvPr>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1931831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AC3B72-8EED-3EFF-1099-6E36C0E1C8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39DDA9-566C-C5BE-6259-CD95220FE0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A60D71-3F46-EF09-0BB8-6D9C14D391FB}"/>
              </a:ext>
            </a:extLst>
          </p:cNvPr>
          <p:cNvSpPr>
            <a:spLocks noGrp="1"/>
          </p:cNvSpPr>
          <p:nvPr>
            <p:ph type="body" idx="1"/>
          </p:nvPr>
        </p:nvSpPr>
        <p:spPr/>
        <p:txBody>
          <a:bodyPr/>
          <a:lstStyle/>
          <a:p>
            <a:endParaRPr lang="en-US" sz="1200" dirty="0">
              <a:effectLst/>
              <a:latin typeface="AdvOTdd63dae3"/>
            </a:endParaRPr>
          </a:p>
        </p:txBody>
      </p:sp>
      <p:sp>
        <p:nvSpPr>
          <p:cNvPr id="4" name="Slide Number Placeholder 3">
            <a:extLst>
              <a:ext uri="{FF2B5EF4-FFF2-40B4-BE49-F238E27FC236}">
                <a16:creationId xmlns:a16="http://schemas.microsoft.com/office/drawing/2014/main" id="{22D89B50-C7B2-3B47-08F4-F86C4B94B1A6}"/>
              </a:ext>
            </a:extLst>
          </p:cNvPr>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3830178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12/16/24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12/16/24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hyperlink" Target="https://www.nature.com/articles/s43588-024-00689-2#ref-CR3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a:xfrm>
            <a:off x="228595" y="1546908"/>
            <a:ext cx="4120239" cy="2387600"/>
          </a:xfrm>
        </p:spPr>
        <p:txBody>
          <a:bodyPr>
            <a:normAutofit/>
          </a:bodyPr>
          <a:lstStyle/>
          <a:p>
            <a:r>
              <a:rPr lang="en-US" sz="4400" dirty="0"/>
              <a:t>Journal club</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a:xfrm>
            <a:off x="228595" y="4026583"/>
            <a:ext cx="4120239" cy="1655762"/>
          </a:xfrm>
        </p:spPr>
        <p:txBody>
          <a:bodyPr/>
          <a:lstStyle/>
          <a:p>
            <a:r>
              <a:rPr lang="en-US" dirty="0"/>
              <a:t>12-17-2024</a:t>
            </a:r>
          </a:p>
          <a:p>
            <a:r>
              <a:rPr lang="en-US" dirty="0"/>
              <a:t>Ty Bottorff</a:t>
            </a:r>
          </a:p>
        </p:txBody>
      </p:sp>
      <p:pic>
        <p:nvPicPr>
          <p:cNvPr id="5" name="Picture 4">
            <a:extLst>
              <a:ext uri="{FF2B5EF4-FFF2-40B4-BE49-F238E27FC236}">
                <a16:creationId xmlns:a16="http://schemas.microsoft.com/office/drawing/2014/main" id="{0E2DA6A6-DF7E-7EA5-D5AA-9DE8350B1917}"/>
              </a:ext>
            </a:extLst>
          </p:cNvPr>
          <p:cNvPicPr>
            <a:picLocks noChangeAspect="1"/>
          </p:cNvPicPr>
          <p:nvPr/>
        </p:nvPicPr>
        <p:blipFill>
          <a:blip r:embed="rId3"/>
          <a:stretch>
            <a:fillRect/>
          </a:stretch>
        </p:blipFill>
        <p:spPr>
          <a:xfrm>
            <a:off x="4099034" y="14683"/>
            <a:ext cx="8092966" cy="6843317"/>
          </a:xfrm>
          <a:prstGeom prst="rect">
            <a:avLst/>
          </a:prstGeom>
        </p:spPr>
      </p:pic>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BAE844-0D6D-7F50-FAA1-C0B37EACED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6F0634-1387-33FD-6DC3-946413B48E0E}"/>
              </a:ext>
            </a:extLst>
          </p:cNvPr>
          <p:cNvSpPr>
            <a:spLocks noGrp="1"/>
          </p:cNvSpPr>
          <p:nvPr>
            <p:ph type="title"/>
          </p:nvPr>
        </p:nvSpPr>
        <p:spPr/>
        <p:txBody>
          <a:bodyPr/>
          <a:lstStyle/>
          <a:p>
            <a:r>
              <a:rPr lang="en-US" dirty="0"/>
              <a:t>Using </a:t>
            </a:r>
            <a:r>
              <a:rPr lang="en-US" dirty="0" err="1"/>
              <a:t>meK</a:t>
            </a:r>
            <a:r>
              <a:rPr lang="en-US" dirty="0"/>
              <a:t>-means on other groups of modalities</a:t>
            </a:r>
          </a:p>
        </p:txBody>
      </p:sp>
      <p:sp>
        <p:nvSpPr>
          <p:cNvPr id="3" name="Content Placeholder 2">
            <a:extLst>
              <a:ext uri="{FF2B5EF4-FFF2-40B4-BE49-F238E27FC236}">
                <a16:creationId xmlns:a16="http://schemas.microsoft.com/office/drawing/2014/main" id="{41270915-CF93-E9A3-E9AE-BE8B7E9EC669}"/>
              </a:ext>
            </a:extLst>
          </p:cNvPr>
          <p:cNvSpPr>
            <a:spLocks noGrp="1"/>
          </p:cNvSpPr>
          <p:nvPr>
            <p:ph idx="1"/>
          </p:nvPr>
        </p:nvSpPr>
        <p:spPr/>
        <p:txBody>
          <a:bodyPr>
            <a:normAutofit/>
          </a:bodyPr>
          <a:lstStyle/>
          <a:p>
            <a:r>
              <a:rPr lang="en-US" sz="2400" dirty="0" err="1">
                <a:effectLst/>
                <a:latin typeface="AdvOTdd63dae3"/>
              </a:rPr>
              <a:t>meK</a:t>
            </a:r>
            <a:r>
              <a:rPr lang="en-US" sz="2400" dirty="0">
                <a:effectLst/>
                <a:latin typeface="AdvOTdd63dae3"/>
              </a:rPr>
              <a:t>-means works on </a:t>
            </a:r>
            <a:r>
              <a:rPr lang="en-US" sz="2400" dirty="0" err="1">
                <a:effectLst/>
                <a:latin typeface="AdvOTdd63dae3"/>
              </a:rPr>
              <a:t>unspliced</a:t>
            </a:r>
            <a:r>
              <a:rPr lang="en-US" sz="2400" dirty="0">
                <a:effectLst/>
                <a:latin typeface="AdvOTdd63dae3"/>
              </a:rPr>
              <a:t> and spliced RNA counts</a:t>
            </a:r>
          </a:p>
          <a:p>
            <a:r>
              <a:rPr lang="en-US" sz="2400" dirty="0">
                <a:latin typeface="AdvOTdd63dae3"/>
              </a:rPr>
              <a:t>ideally would be able to use </a:t>
            </a:r>
            <a:r>
              <a:rPr lang="en-US" sz="2400" dirty="0" err="1">
                <a:latin typeface="AdvOTdd63dae3"/>
              </a:rPr>
              <a:t>meK</a:t>
            </a:r>
            <a:r>
              <a:rPr lang="en-US" sz="2400" dirty="0">
                <a:latin typeface="AdvOTdd63dae3"/>
              </a:rPr>
              <a:t>-means on paired ATAC + RNA, paired RNA + proteomics, would just need to edit use of CME…?</a:t>
            </a:r>
            <a:endParaRPr lang="en-US" sz="2400" dirty="0">
              <a:effectLst/>
              <a:latin typeface="AdvOTdd63dae3"/>
            </a:endParaRPr>
          </a:p>
        </p:txBody>
      </p:sp>
      <p:pic>
        <p:nvPicPr>
          <p:cNvPr id="4" name="Picture 3">
            <a:extLst>
              <a:ext uri="{FF2B5EF4-FFF2-40B4-BE49-F238E27FC236}">
                <a16:creationId xmlns:a16="http://schemas.microsoft.com/office/drawing/2014/main" id="{B31D5210-7776-EAF9-A0FA-AA762E4C6DA3}"/>
              </a:ext>
            </a:extLst>
          </p:cNvPr>
          <p:cNvPicPr>
            <a:picLocks noChangeAspect="1"/>
          </p:cNvPicPr>
          <p:nvPr/>
        </p:nvPicPr>
        <p:blipFill>
          <a:blip r:embed="rId3"/>
          <a:stretch>
            <a:fillRect/>
          </a:stretch>
        </p:blipFill>
        <p:spPr>
          <a:xfrm>
            <a:off x="2419707" y="3061645"/>
            <a:ext cx="6977212" cy="3796355"/>
          </a:xfrm>
          <a:prstGeom prst="rect">
            <a:avLst/>
          </a:prstGeom>
        </p:spPr>
      </p:pic>
    </p:spTree>
    <p:extLst>
      <p:ext uri="{BB962C8B-B14F-4D97-AF65-F5344CB8AC3E}">
        <p14:creationId xmlns:p14="http://schemas.microsoft.com/office/powerpoint/2010/main" val="9453195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775FC9-29D3-AB7B-E843-E4FC4D122B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F39DDF-B553-38E5-D896-715DCE44DCE3}"/>
              </a:ext>
            </a:extLst>
          </p:cNvPr>
          <p:cNvSpPr>
            <a:spLocks noGrp="1"/>
          </p:cNvSpPr>
          <p:nvPr>
            <p:ph type="title"/>
          </p:nvPr>
        </p:nvSpPr>
        <p:spPr/>
        <p:txBody>
          <a:bodyPr/>
          <a:lstStyle/>
          <a:p>
            <a:r>
              <a:rPr lang="en-US" dirty="0"/>
              <a:t>Suggested use cases</a:t>
            </a:r>
          </a:p>
        </p:txBody>
      </p:sp>
      <p:sp>
        <p:nvSpPr>
          <p:cNvPr id="3" name="Content Placeholder 2">
            <a:extLst>
              <a:ext uri="{FF2B5EF4-FFF2-40B4-BE49-F238E27FC236}">
                <a16:creationId xmlns:a16="http://schemas.microsoft.com/office/drawing/2014/main" id="{8E0D50DF-C72C-E7FF-54E5-21D32871D0FE}"/>
              </a:ext>
            </a:extLst>
          </p:cNvPr>
          <p:cNvSpPr>
            <a:spLocks noGrp="1"/>
          </p:cNvSpPr>
          <p:nvPr>
            <p:ph idx="1"/>
          </p:nvPr>
        </p:nvSpPr>
        <p:spPr/>
        <p:txBody>
          <a:bodyPr>
            <a:normAutofit/>
          </a:bodyPr>
          <a:lstStyle/>
          <a:p>
            <a:r>
              <a:rPr lang="en-US" sz="2400" dirty="0">
                <a:effectLst/>
                <a:latin typeface="AdvOTdd63dae3"/>
              </a:rPr>
              <a:t>When interested in </a:t>
            </a:r>
            <a:r>
              <a:rPr lang="en-US" sz="2400" dirty="0">
                <a:latin typeface="AdvOTdd63dae3"/>
              </a:rPr>
              <a:t>clusters defined by unique transcriptional bursting, splicing, and/or mRNA degradation dynamics… rather than just (mature) mRNA expression, when interested in why gene expression is changed (what step of transcription)</a:t>
            </a:r>
          </a:p>
          <a:p>
            <a:r>
              <a:rPr lang="en-US" sz="2400" dirty="0">
                <a:effectLst/>
                <a:latin typeface="AdvOTdd63dae3"/>
              </a:rPr>
              <a:t>Potentially in stress responses (transcriptional bursting changes), inflammation (RNA degradation changes)</a:t>
            </a:r>
          </a:p>
        </p:txBody>
      </p:sp>
      <p:pic>
        <p:nvPicPr>
          <p:cNvPr id="4" name="Picture 3">
            <a:extLst>
              <a:ext uri="{FF2B5EF4-FFF2-40B4-BE49-F238E27FC236}">
                <a16:creationId xmlns:a16="http://schemas.microsoft.com/office/drawing/2014/main" id="{632BF2AC-EDD1-AF4B-97AA-CBBCBD9F1F2E}"/>
              </a:ext>
            </a:extLst>
          </p:cNvPr>
          <p:cNvPicPr>
            <a:picLocks noChangeAspect="1"/>
          </p:cNvPicPr>
          <p:nvPr/>
        </p:nvPicPr>
        <p:blipFill>
          <a:blip r:embed="rId3"/>
          <a:stretch>
            <a:fillRect/>
          </a:stretch>
        </p:blipFill>
        <p:spPr>
          <a:xfrm>
            <a:off x="0" y="5077028"/>
            <a:ext cx="4616198" cy="1780972"/>
          </a:xfrm>
          <a:prstGeom prst="rect">
            <a:avLst/>
          </a:prstGeom>
        </p:spPr>
      </p:pic>
      <p:pic>
        <p:nvPicPr>
          <p:cNvPr id="5" name="Picture 4">
            <a:extLst>
              <a:ext uri="{FF2B5EF4-FFF2-40B4-BE49-F238E27FC236}">
                <a16:creationId xmlns:a16="http://schemas.microsoft.com/office/drawing/2014/main" id="{F9D2671A-8202-A50D-0FFE-4D684696FD4F}"/>
              </a:ext>
            </a:extLst>
          </p:cNvPr>
          <p:cNvPicPr>
            <a:picLocks noChangeAspect="1"/>
          </p:cNvPicPr>
          <p:nvPr/>
        </p:nvPicPr>
        <p:blipFill>
          <a:blip r:embed="rId4"/>
          <a:stretch>
            <a:fillRect/>
          </a:stretch>
        </p:blipFill>
        <p:spPr>
          <a:xfrm>
            <a:off x="7378700" y="4669600"/>
            <a:ext cx="4813300" cy="2188400"/>
          </a:xfrm>
          <a:prstGeom prst="rect">
            <a:avLst/>
          </a:prstGeom>
        </p:spPr>
      </p:pic>
      <p:pic>
        <p:nvPicPr>
          <p:cNvPr id="6" name="Picture 5">
            <a:extLst>
              <a:ext uri="{FF2B5EF4-FFF2-40B4-BE49-F238E27FC236}">
                <a16:creationId xmlns:a16="http://schemas.microsoft.com/office/drawing/2014/main" id="{CDAA206A-0124-F984-7D6A-E1120705C34A}"/>
              </a:ext>
            </a:extLst>
          </p:cNvPr>
          <p:cNvPicPr>
            <a:picLocks noChangeAspect="1"/>
          </p:cNvPicPr>
          <p:nvPr/>
        </p:nvPicPr>
        <p:blipFill>
          <a:blip r:embed="rId5"/>
          <a:stretch>
            <a:fillRect/>
          </a:stretch>
        </p:blipFill>
        <p:spPr>
          <a:xfrm>
            <a:off x="4972050" y="4199537"/>
            <a:ext cx="4813300" cy="1651000"/>
          </a:xfrm>
          <a:prstGeom prst="rect">
            <a:avLst/>
          </a:prstGeom>
        </p:spPr>
      </p:pic>
    </p:spTree>
    <p:extLst>
      <p:ext uri="{BB962C8B-B14F-4D97-AF65-F5344CB8AC3E}">
        <p14:creationId xmlns:p14="http://schemas.microsoft.com/office/powerpoint/2010/main" val="1906734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DF9F58-4D31-2841-4966-3F8DEDA783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54DFF5-AB93-9CD8-B40D-678E430D6B34}"/>
              </a:ext>
            </a:extLst>
          </p:cNvPr>
          <p:cNvSpPr>
            <a:spLocks noGrp="1"/>
          </p:cNvSpPr>
          <p:nvPr>
            <p:ph type="title"/>
          </p:nvPr>
        </p:nvSpPr>
        <p:spPr/>
        <p:txBody>
          <a:bodyPr/>
          <a:lstStyle/>
          <a:p>
            <a:r>
              <a:rPr lang="en-US" dirty="0"/>
              <a:t>Using </a:t>
            </a:r>
            <a:r>
              <a:rPr lang="en-US" dirty="0" err="1"/>
              <a:t>meK</a:t>
            </a:r>
            <a:r>
              <a:rPr lang="en-US" dirty="0"/>
              <a:t>-means on (un)spliced RNA counts from P384-4</a:t>
            </a:r>
          </a:p>
        </p:txBody>
      </p:sp>
      <p:sp>
        <p:nvSpPr>
          <p:cNvPr id="3" name="Content Placeholder 2">
            <a:extLst>
              <a:ext uri="{FF2B5EF4-FFF2-40B4-BE49-F238E27FC236}">
                <a16:creationId xmlns:a16="http://schemas.microsoft.com/office/drawing/2014/main" id="{E1FCB5BC-7D9A-EE4C-29EA-84B00BD9AFA2}"/>
              </a:ext>
            </a:extLst>
          </p:cNvPr>
          <p:cNvSpPr>
            <a:spLocks noGrp="1"/>
          </p:cNvSpPr>
          <p:nvPr>
            <p:ph idx="1"/>
          </p:nvPr>
        </p:nvSpPr>
        <p:spPr>
          <a:xfrm>
            <a:off x="838200" y="1825625"/>
            <a:ext cx="10515600" cy="4351338"/>
          </a:xfrm>
        </p:spPr>
        <p:txBody>
          <a:bodyPr>
            <a:normAutofit/>
          </a:bodyPr>
          <a:lstStyle/>
          <a:p>
            <a:pPr marL="457200" indent="-457200">
              <a:buFont typeface="+mj-lt"/>
              <a:buAutoNum type="arabicPeriod"/>
            </a:pPr>
            <a:r>
              <a:rPr lang="en-US" sz="2400" dirty="0">
                <a:latin typeface="AdvOTdd63dae3"/>
              </a:rPr>
              <a:t>run </a:t>
            </a:r>
            <a:r>
              <a:rPr lang="en-US" sz="2400" dirty="0" err="1">
                <a:latin typeface="AdvOTdd63dae3"/>
              </a:rPr>
              <a:t>velocyto</a:t>
            </a:r>
            <a:r>
              <a:rPr lang="en-US" sz="2400" dirty="0">
                <a:latin typeface="AdvOTdd63dae3"/>
              </a:rPr>
              <a:t> to get U,S from BRI data (as loom files)</a:t>
            </a:r>
          </a:p>
          <a:p>
            <a:pPr marL="457200" indent="-457200">
              <a:buFont typeface="+mj-lt"/>
              <a:buAutoNum type="arabicPeriod"/>
            </a:pPr>
            <a:r>
              <a:rPr lang="en-US" sz="2400" i="1" dirty="0">
                <a:latin typeface="AdvOTdd63dae3"/>
              </a:rPr>
              <a:t>integrate loom files across patients</a:t>
            </a:r>
          </a:p>
          <a:p>
            <a:pPr marL="457200" indent="-457200">
              <a:buFont typeface="+mj-lt"/>
              <a:buAutoNum type="arabicPeriod"/>
            </a:pPr>
            <a:r>
              <a:rPr lang="en-US" sz="2400" dirty="0">
                <a:effectLst/>
                <a:latin typeface="AdvOTdd63dae3"/>
              </a:rPr>
              <a:t>run </a:t>
            </a:r>
            <a:r>
              <a:rPr lang="en-US" sz="2400" dirty="0" err="1">
                <a:effectLst/>
                <a:latin typeface="AdvOTdd63dae3"/>
              </a:rPr>
              <a:t>meK</a:t>
            </a:r>
            <a:r>
              <a:rPr lang="en-US" sz="2400" dirty="0">
                <a:effectLst/>
                <a:latin typeface="AdvOTdd63dae3"/>
              </a:rPr>
              <a:t>-means on integrated loom file with U,S counts</a:t>
            </a:r>
          </a:p>
          <a:p>
            <a:pPr marL="457200" indent="-457200">
              <a:buFont typeface="+mj-lt"/>
              <a:buAutoNum type="arabicPeriod"/>
            </a:pPr>
            <a:endParaRPr lang="en-US" sz="2400" dirty="0">
              <a:latin typeface="AdvOTdd63dae3"/>
            </a:endParaRPr>
          </a:p>
          <a:p>
            <a:pPr marL="0" indent="0">
              <a:buNone/>
            </a:pPr>
            <a:r>
              <a:rPr lang="en-US" sz="2400" dirty="0">
                <a:latin typeface="AdvOTdd63dae3"/>
              </a:rPr>
              <a:t>- lose many genes with their suggested filtering for high U,S counts and overdispersion (bursty transcription)</a:t>
            </a:r>
          </a:p>
          <a:p>
            <a:pPr marL="0" indent="0">
              <a:buNone/>
            </a:pPr>
            <a:r>
              <a:rPr lang="en-US" sz="1600" b="0" i="0" u="none" strike="noStrike" dirty="0">
                <a:solidFill>
                  <a:srgbClr val="222222"/>
                </a:solidFill>
                <a:effectLst/>
                <a:latin typeface="Harding"/>
              </a:rPr>
              <a:t>“Datasets were filtered for highly variable genes (HVGs) with SCANPY</a:t>
            </a:r>
            <a:r>
              <a:rPr lang="en-US" sz="1600" b="0" i="0" u="sng" strike="noStrike" baseline="30000" dirty="0">
                <a:solidFill>
                  <a:srgbClr val="006699"/>
                </a:solidFill>
                <a:effectLst/>
                <a:latin typeface="Harding"/>
                <a:hlinkClick r:id="rId3" tooltip="Wolf, F. A., Angerer, P. &amp; Theis, F. J. SCANPY: large-scale single-cell gene expression data analysis. Genome Biol. 19, 15 (2018)."/>
              </a:rPr>
              <a:t>39</a:t>
            </a:r>
            <a:r>
              <a:rPr lang="en-US" sz="1600" b="0" i="0" u="none" strike="noStrike" dirty="0">
                <a:solidFill>
                  <a:srgbClr val="222222"/>
                </a:solidFill>
                <a:effectLst/>
                <a:latin typeface="Harding"/>
              </a:rPr>
              <a:t>, and then filtered for </a:t>
            </a:r>
            <a:r>
              <a:rPr lang="en-US" sz="1600" b="0" i="0" u="none" strike="noStrike" dirty="0" err="1">
                <a:solidFill>
                  <a:srgbClr val="222222"/>
                </a:solidFill>
                <a:effectLst/>
                <a:latin typeface="Harding"/>
              </a:rPr>
              <a:t>overdispersed</a:t>
            </a:r>
            <a:r>
              <a:rPr lang="en-US" sz="1600" b="0" i="0" u="none" strike="noStrike" dirty="0">
                <a:solidFill>
                  <a:srgbClr val="222222"/>
                </a:solidFill>
                <a:effectLst/>
                <a:latin typeface="Harding"/>
              </a:rPr>
              <a:t> genes with sufficient </a:t>
            </a:r>
            <a:r>
              <a:rPr lang="en-US" sz="1600" b="0" i="1" u="none" strike="noStrike" dirty="0">
                <a:solidFill>
                  <a:srgbClr val="222222"/>
                </a:solidFill>
                <a:effectLst/>
                <a:latin typeface="Harding"/>
              </a:rPr>
              <a:t>U</a:t>
            </a:r>
            <a:r>
              <a:rPr lang="en-US" sz="1600" b="0" i="0" u="none" strike="noStrike" dirty="0">
                <a:solidFill>
                  <a:srgbClr val="222222"/>
                </a:solidFill>
                <a:effectLst/>
                <a:latin typeface="Harding"/>
              </a:rPr>
              <a:t>, </a:t>
            </a:r>
            <a:r>
              <a:rPr lang="en-US" sz="1600" b="0" i="1" u="none" strike="noStrike" dirty="0">
                <a:solidFill>
                  <a:srgbClr val="222222"/>
                </a:solidFill>
                <a:effectLst/>
                <a:latin typeface="Harding"/>
              </a:rPr>
              <a:t>S</a:t>
            </a:r>
            <a:r>
              <a:rPr lang="en-US" sz="1600" b="0" i="0" u="none" strike="noStrike" dirty="0">
                <a:solidFill>
                  <a:srgbClr val="222222"/>
                </a:solidFill>
                <a:effectLst/>
                <a:latin typeface="Harding"/>
              </a:rPr>
              <a:t> counts. This left 466, 357, 682, 359 genes for the cl3, cl5, </a:t>
            </a:r>
            <a:r>
              <a:rPr lang="en-US" sz="1600" b="0" i="0" u="none" strike="noStrike" dirty="0" err="1">
                <a:solidFill>
                  <a:srgbClr val="222222"/>
                </a:solidFill>
                <a:effectLst/>
                <a:latin typeface="Harding"/>
              </a:rPr>
              <a:t>MOp_sc</a:t>
            </a:r>
            <a:r>
              <a:rPr lang="en-US" sz="1600" b="0" i="0" u="none" strike="noStrike" dirty="0">
                <a:solidFill>
                  <a:srgbClr val="222222"/>
                </a:solidFill>
                <a:effectLst/>
                <a:latin typeface="Harding"/>
              </a:rPr>
              <a:t>, </a:t>
            </a:r>
            <a:r>
              <a:rPr lang="en-US" sz="1600" b="0" i="0" u="none" strike="noStrike" dirty="0" err="1">
                <a:solidFill>
                  <a:srgbClr val="222222"/>
                </a:solidFill>
                <a:effectLst/>
                <a:latin typeface="Harding"/>
              </a:rPr>
              <a:t>MOp_sn</a:t>
            </a:r>
            <a:r>
              <a:rPr lang="en-US" sz="1600" b="0" i="0" u="none" strike="noStrike" dirty="0">
                <a:solidFill>
                  <a:srgbClr val="222222"/>
                </a:solidFill>
                <a:effectLst/>
                <a:latin typeface="Harding"/>
              </a:rPr>
              <a:t> datasets, respectively”</a:t>
            </a:r>
            <a:endParaRPr lang="en-US" sz="2400" dirty="0">
              <a:latin typeface="AdvOTdd63dae3"/>
            </a:endParaRPr>
          </a:p>
        </p:txBody>
      </p:sp>
    </p:spTree>
    <p:extLst>
      <p:ext uri="{BB962C8B-B14F-4D97-AF65-F5344CB8AC3E}">
        <p14:creationId xmlns:p14="http://schemas.microsoft.com/office/powerpoint/2010/main" val="1771758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1B1721-865B-515B-B4C7-CA9634593F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84C07C-FC73-F247-D7AD-F698527C041D}"/>
              </a:ext>
            </a:extLst>
          </p:cNvPr>
          <p:cNvSpPr>
            <a:spLocks noGrp="1"/>
          </p:cNvSpPr>
          <p:nvPr>
            <p:ph type="title"/>
          </p:nvPr>
        </p:nvSpPr>
        <p:spPr/>
        <p:txBody>
          <a:bodyPr/>
          <a:lstStyle/>
          <a:p>
            <a:r>
              <a:rPr lang="en-US" dirty="0"/>
              <a:t>Modality choice impacts clustering, variable genes</a:t>
            </a:r>
          </a:p>
        </p:txBody>
      </p:sp>
      <p:pic>
        <p:nvPicPr>
          <p:cNvPr id="4" name="Content Placeholder 3">
            <a:extLst>
              <a:ext uri="{FF2B5EF4-FFF2-40B4-BE49-F238E27FC236}">
                <a16:creationId xmlns:a16="http://schemas.microsoft.com/office/drawing/2014/main" id="{AEF62E93-C2CF-6BCF-FDA2-25FDC03EB70F}"/>
              </a:ext>
            </a:extLst>
          </p:cNvPr>
          <p:cNvPicPr>
            <a:picLocks noGrp="1" noChangeAspect="1"/>
          </p:cNvPicPr>
          <p:nvPr>
            <p:ph idx="1"/>
          </p:nvPr>
        </p:nvPicPr>
        <p:blipFill>
          <a:blip r:embed="rId3"/>
          <a:stretch>
            <a:fillRect/>
          </a:stretch>
        </p:blipFill>
        <p:spPr>
          <a:xfrm>
            <a:off x="405875" y="1315317"/>
            <a:ext cx="7245486" cy="5542683"/>
          </a:xfrm>
          <a:prstGeom prst="rect">
            <a:avLst/>
          </a:prstGeom>
        </p:spPr>
      </p:pic>
      <p:pic>
        <p:nvPicPr>
          <p:cNvPr id="6" name="Picture 5">
            <a:extLst>
              <a:ext uri="{FF2B5EF4-FFF2-40B4-BE49-F238E27FC236}">
                <a16:creationId xmlns:a16="http://schemas.microsoft.com/office/drawing/2014/main" id="{216618F7-4239-8804-95EB-6C775B4F520B}"/>
              </a:ext>
            </a:extLst>
          </p:cNvPr>
          <p:cNvPicPr>
            <a:picLocks noChangeAspect="1"/>
          </p:cNvPicPr>
          <p:nvPr/>
        </p:nvPicPr>
        <p:blipFill>
          <a:blip r:embed="rId4"/>
          <a:stretch>
            <a:fillRect/>
          </a:stretch>
        </p:blipFill>
        <p:spPr>
          <a:xfrm>
            <a:off x="7651361" y="2412470"/>
            <a:ext cx="4440120" cy="3112824"/>
          </a:xfrm>
          <a:prstGeom prst="rect">
            <a:avLst/>
          </a:prstGeom>
        </p:spPr>
      </p:pic>
    </p:spTree>
    <p:extLst>
      <p:ext uri="{BB962C8B-B14F-4D97-AF65-F5344CB8AC3E}">
        <p14:creationId xmlns:p14="http://schemas.microsoft.com/office/powerpoint/2010/main" val="4283811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27C23-EC08-4F9B-6107-CC5D5BD4EC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C3E493-3D8C-AC51-DBA4-EFB2AC21BC91}"/>
              </a:ext>
            </a:extLst>
          </p:cNvPr>
          <p:cNvSpPr>
            <a:spLocks noGrp="1"/>
          </p:cNvSpPr>
          <p:nvPr>
            <p:ph type="title"/>
          </p:nvPr>
        </p:nvSpPr>
        <p:spPr/>
        <p:txBody>
          <a:bodyPr/>
          <a:lstStyle/>
          <a:p>
            <a:r>
              <a:rPr lang="en-US" dirty="0"/>
              <a:t>Length-bias Chemical Master Equation (CME) model</a:t>
            </a:r>
          </a:p>
        </p:txBody>
      </p:sp>
      <p:grpSp>
        <p:nvGrpSpPr>
          <p:cNvPr id="6" name="Group 5">
            <a:extLst>
              <a:ext uri="{FF2B5EF4-FFF2-40B4-BE49-F238E27FC236}">
                <a16:creationId xmlns:a16="http://schemas.microsoft.com/office/drawing/2014/main" id="{81CED925-EFB9-4260-8BA2-965095369D4F}"/>
              </a:ext>
            </a:extLst>
          </p:cNvPr>
          <p:cNvGrpSpPr/>
          <p:nvPr/>
        </p:nvGrpSpPr>
        <p:grpSpPr>
          <a:xfrm>
            <a:off x="0" y="2045748"/>
            <a:ext cx="12192000" cy="5534023"/>
            <a:chOff x="0" y="1753918"/>
            <a:chExt cx="12192000" cy="5534023"/>
          </a:xfrm>
        </p:grpSpPr>
        <p:pic>
          <p:nvPicPr>
            <p:cNvPr id="4" name="Picture 3">
              <a:extLst>
                <a:ext uri="{FF2B5EF4-FFF2-40B4-BE49-F238E27FC236}">
                  <a16:creationId xmlns:a16="http://schemas.microsoft.com/office/drawing/2014/main" id="{856606F7-2304-AC6A-31BD-D2D83FFD4AA6}"/>
                </a:ext>
              </a:extLst>
            </p:cNvPr>
            <p:cNvPicPr>
              <a:picLocks noChangeAspect="1"/>
            </p:cNvPicPr>
            <p:nvPr/>
          </p:nvPicPr>
          <p:blipFill>
            <a:blip r:embed="rId3"/>
            <a:stretch>
              <a:fillRect/>
            </a:stretch>
          </p:blipFill>
          <p:spPr>
            <a:xfrm>
              <a:off x="0" y="1753918"/>
              <a:ext cx="12192000" cy="5534023"/>
            </a:xfrm>
            <a:prstGeom prst="rect">
              <a:avLst/>
            </a:prstGeom>
          </p:spPr>
        </p:pic>
        <p:sp>
          <p:nvSpPr>
            <p:cNvPr id="3" name="Rectangle 2">
              <a:extLst>
                <a:ext uri="{FF2B5EF4-FFF2-40B4-BE49-F238E27FC236}">
                  <a16:creationId xmlns:a16="http://schemas.microsoft.com/office/drawing/2014/main" id="{30D22D08-84E5-8D65-7FA1-A2F8A51CA1A5}"/>
                </a:ext>
              </a:extLst>
            </p:cNvPr>
            <p:cNvSpPr/>
            <p:nvPr/>
          </p:nvSpPr>
          <p:spPr>
            <a:xfrm>
              <a:off x="175097" y="4520928"/>
              <a:ext cx="5787957" cy="266781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3238101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6D695D-F772-36DD-B237-284FA69CA2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1D3C97-73D2-A66C-D948-CA15A7DC132E}"/>
              </a:ext>
            </a:extLst>
          </p:cNvPr>
          <p:cNvSpPr>
            <a:spLocks noGrp="1"/>
          </p:cNvSpPr>
          <p:nvPr>
            <p:ph type="title"/>
          </p:nvPr>
        </p:nvSpPr>
        <p:spPr/>
        <p:txBody>
          <a:bodyPr/>
          <a:lstStyle/>
          <a:p>
            <a:r>
              <a:rPr lang="en-US" dirty="0" err="1"/>
              <a:t>meK</a:t>
            </a:r>
            <a:r>
              <a:rPr lang="en-US" dirty="0"/>
              <a:t>-means takes in (un)spliced RNA counts and clusters cells based on transcriptional dynamics</a:t>
            </a:r>
          </a:p>
        </p:txBody>
      </p:sp>
      <p:pic>
        <p:nvPicPr>
          <p:cNvPr id="5" name="Picture 4">
            <a:extLst>
              <a:ext uri="{FF2B5EF4-FFF2-40B4-BE49-F238E27FC236}">
                <a16:creationId xmlns:a16="http://schemas.microsoft.com/office/drawing/2014/main" id="{286EA36D-0655-CA3E-CEF7-29022E20F892}"/>
              </a:ext>
            </a:extLst>
          </p:cNvPr>
          <p:cNvPicPr>
            <a:picLocks noChangeAspect="1"/>
          </p:cNvPicPr>
          <p:nvPr/>
        </p:nvPicPr>
        <p:blipFill>
          <a:blip r:embed="rId3"/>
          <a:stretch>
            <a:fillRect/>
          </a:stretch>
        </p:blipFill>
        <p:spPr>
          <a:xfrm>
            <a:off x="110329" y="1583929"/>
            <a:ext cx="12081671" cy="3166036"/>
          </a:xfrm>
          <a:prstGeom prst="rect">
            <a:avLst/>
          </a:prstGeom>
        </p:spPr>
      </p:pic>
      <p:sp>
        <p:nvSpPr>
          <p:cNvPr id="7" name="TextBox 6">
            <a:extLst>
              <a:ext uri="{FF2B5EF4-FFF2-40B4-BE49-F238E27FC236}">
                <a16:creationId xmlns:a16="http://schemas.microsoft.com/office/drawing/2014/main" id="{83F77E47-6B04-C2C9-0EF4-14E9DD929BC1}"/>
              </a:ext>
            </a:extLst>
          </p:cNvPr>
          <p:cNvSpPr txBox="1"/>
          <p:nvPr/>
        </p:nvSpPr>
        <p:spPr>
          <a:xfrm>
            <a:off x="4143984" y="4565299"/>
            <a:ext cx="8258782" cy="369332"/>
          </a:xfrm>
          <a:prstGeom prst="rect">
            <a:avLst/>
          </a:prstGeom>
          <a:noFill/>
        </p:spPr>
        <p:txBody>
          <a:bodyPr wrap="square">
            <a:spAutoFit/>
          </a:bodyPr>
          <a:lstStyle/>
          <a:p>
            <a:r>
              <a:rPr lang="en-US" b="0" i="0" u="none" strike="noStrike" dirty="0">
                <a:solidFill>
                  <a:srgbClr val="222222"/>
                </a:solidFill>
                <a:effectLst/>
                <a:latin typeface="Harding"/>
              </a:rPr>
              <a:t>transcription rate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mRNA burst size </a:t>
            </a:r>
            <a:r>
              <a:rPr lang="en-US" b="0" i="1" u="none" strike="noStrike" dirty="0">
                <a:solidFill>
                  <a:srgbClr val="222222"/>
                </a:solidFill>
                <a:effectLst/>
                <a:latin typeface="Harding"/>
              </a:rPr>
              <a:t>b</a:t>
            </a:r>
            <a:r>
              <a:rPr lang="en-US" b="0" i="0" u="none" strike="noStrike" dirty="0">
                <a:solidFill>
                  <a:srgbClr val="222222"/>
                </a:solidFill>
                <a:effectLst/>
                <a:latin typeface="Harding"/>
              </a:rPr>
              <a:t>, splicing rate </a:t>
            </a:r>
            <a:r>
              <a:rPr lang="el-GR" b="0" i="1" u="none" strike="noStrike" dirty="0">
                <a:solidFill>
                  <a:srgbClr val="222222"/>
                </a:solidFill>
                <a:effectLst/>
                <a:latin typeface="Harding"/>
              </a:rPr>
              <a:t>β</a:t>
            </a:r>
            <a:r>
              <a:rPr lang="el-GR" b="0" i="0" u="none" strike="noStrike" dirty="0">
                <a:solidFill>
                  <a:srgbClr val="222222"/>
                </a:solidFill>
                <a:effectLst/>
                <a:latin typeface="Harding"/>
              </a:rPr>
              <a:t>, </a:t>
            </a:r>
            <a:r>
              <a:rPr lang="en-US" b="0" i="0" u="none" strike="noStrike" dirty="0">
                <a:solidFill>
                  <a:srgbClr val="222222"/>
                </a:solidFill>
                <a:effectLst/>
                <a:latin typeface="Harding"/>
              </a:rPr>
              <a:t>and degradation of mRNA </a:t>
            </a:r>
            <a:r>
              <a:rPr lang="el-GR" b="0" i="1" u="none" strike="noStrike" dirty="0">
                <a:solidFill>
                  <a:srgbClr val="222222"/>
                </a:solidFill>
                <a:effectLst/>
                <a:latin typeface="Harding"/>
              </a:rPr>
              <a:t>γ</a:t>
            </a:r>
            <a:endParaRPr lang="en-US" dirty="0"/>
          </a:p>
        </p:txBody>
      </p:sp>
      <p:pic>
        <p:nvPicPr>
          <p:cNvPr id="3" name="Picture 2">
            <a:extLst>
              <a:ext uri="{FF2B5EF4-FFF2-40B4-BE49-F238E27FC236}">
                <a16:creationId xmlns:a16="http://schemas.microsoft.com/office/drawing/2014/main" id="{9AB4AE3F-B729-7A4C-8CCB-FCFC030BBDFB}"/>
              </a:ext>
            </a:extLst>
          </p:cNvPr>
          <p:cNvPicPr>
            <a:picLocks noChangeAspect="1"/>
          </p:cNvPicPr>
          <p:nvPr/>
        </p:nvPicPr>
        <p:blipFill>
          <a:blip r:embed="rId4"/>
          <a:stretch>
            <a:fillRect/>
          </a:stretch>
        </p:blipFill>
        <p:spPr>
          <a:xfrm>
            <a:off x="6274540" y="4934631"/>
            <a:ext cx="4190935" cy="1857187"/>
          </a:xfrm>
          <a:prstGeom prst="rect">
            <a:avLst/>
          </a:prstGeom>
        </p:spPr>
      </p:pic>
    </p:spTree>
    <p:extLst>
      <p:ext uri="{BB962C8B-B14F-4D97-AF65-F5344CB8AC3E}">
        <p14:creationId xmlns:p14="http://schemas.microsoft.com/office/powerpoint/2010/main" val="1072701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11FCB9-5A99-6A3D-49A3-CEB01F620D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ECFDCE-E2A7-A187-D331-1062DF543E53}"/>
              </a:ext>
            </a:extLst>
          </p:cNvPr>
          <p:cNvSpPr>
            <a:spLocks noGrp="1"/>
          </p:cNvSpPr>
          <p:nvPr>
            <p:ph type="title"/>
          </p:nvPr>
        </p:nvSpPr>
        <p:spPr/>
        <p:txBody>
          <a:bodyPr/>
          <a:lstStyle/>
          <a:p>
            <a:r>
              <a:rPr lang="en-US" dirty="0" err="1"/>
              <a:t>meK</a:t>
            </a:r>
            <a:r>
              <a:rPr lang="en-US" dirty="0"/>
              <a:t>-means DEGs (</a:t>
            </a:r>
            <a:r>
              <a:rPr lang="en-US" sz="3600" dirty="0">
                <a:latin typeface="AdvOTdd63dae3"/>
              </a:rPr>
              <a:t>DE-</a:t>
            </a:r>
            <a:r>
              <a:rPr lang="el-GR" sz="3600" dirty="0">
                <a:latin typeface="AdvOTdd63dae3"/>
              </a:rPr>
              <a:t>θ </a:t>
            </a:r>
            <a:r>
              <a:rPr lang="en-US" sz="3600" dirty="0">
                <a:latin typeface="AdvOTdd63dae3"/>
              </a:rPr>
              <a:t>genes)</a:t>
            </a:r>
            <a:endParaRPr lang="en-US" dirty="0"/>
          </a:p>
        </p:txBody>
      </p:sp>
      <p:sp>
        <p:nvSpPr>
          <p:cNvPr id="3" name="Content Placeholder 2">
            <a:extLst>
              <a:ext uri="{FF2B5EF4-FFF2-40B4-BE49-F238E27FC236}">
                <a16:creationId xmlns:a16="http://schemas.microsoft.com/office/drawing/2014/main" id="{FD7BAB68-CF23-3C92-48A5-876B0D870F65}"/>
              </a:ext>
            </a:extLst>
          </p:cNvPr>
          <p:cNvSpPr>
            <a:spLocks noGrp="1"/>
          </p:cNvSpPr>
          <p:nvPr>
            <p:ph idx="1"/>
          </p:nvPr>
        </p:nvSpPr>
        <p:spPr/>
        <p:txBody>
          <a:bodyPr>
            <a:normAutofit/>
          </a:bodyPr>
          <a:lstStyle/>
          <a:p>
            <a:r>
              <a:rPr lang="en-US" sz="2400" dirty="0">
                <a:latin typeface="AdvOTdd63dae3"/>
              </a:rPr>
              <a:t>DE-</a:t>
            </a:r>
            <a:r>
              <a:rPr lang="el-GR" sz="2400" dirty="0">
                <a:latin typeface="AdvOTdd63dae3"/>
              </a:rPr>
              <a:t>θ </a:t>
            </a:r>
            <a:r>
              <a:rPr lang="en-US" sz="2400" dirty="0">
                <a:latin typeface="AdvOTdd63dae3"/>
              </a:rPr>
              <a:t>genes: genes exhibiting DE at log2 FC &gt; 2 in at least 1 parameter (burst size </a:t>
            </a:r>
            <a:r>
              <a:rPr lang="en-US" sz="2400" i="1" dirty="0">
                <a:latin typeface="AdvOTdd63dae3"/>
              </a:rPr>
              <a:t>b</a:t>
            </a:r>
            <a:r>
              <a:rPr lang="en-US" sz="2400" dirty="0">
                <a:latin typeface="AdvOTdd63dae3"/>
              </a:rPr>
              <a:t>, splicing rate </a:t>
            </a:r>
            <a:r>
              <a:rPr lang="el-GR" sz="2400" i="1" u="none" strike="noStrike" dirty="0">
                <a:solidFill>
                  <a:srgbClr val="282828"/>
                </a:solidFill>
                <a:effectLst/>
                <a:latin typeface="Arial" panose="020B0604020202020204" pitchFamily="34" charset="0"/>
              </a:rPr>
              <a:t>β</a:t>
            </a:r>
            <a:r>
              <a:rPr lang="en-US" sz="2400" i="1" dirty="0">
                <a:latin typeface="AdvOTdd63dae3"/>
              </a:rPr>
              <a:t>/k</a:t>
            </a:r>
            <a:r>
              <a:rPr lang="en-US" sz="2400" dirty="0">
                <a:latin typeface="AdvOTdd63dae3"/>
              </a:rPr>
              <a:t>, mRNA degradation </a:t>
            </a:r>
            <a:r>
              <a:rPr lang="el-GR" sz="2400" i="1" u="none" strike="noStrike" dirty="0">
                <a:solidFill>
                  <a:srgbClr val="202122"/>
                </a:solidFill>
                <a:effectLst/>
                <a:latin typeface="Arial" panose="020B0604020202020204" pitchFamily="34" charset="0"/>
              </a:rPr>
              <a:t>γ</a:t>
            </a:r>
            <a:r>
              <a:rPr lang="en-US" sz="2400" i="1" dirty="0">
                <a:latin typeface="AdvOTdd63dae3"/>
              </a:rPr>
              <a:t>/k</a:t>
            </a:r>
            <a:r>
              <a:rPr lang="en-US" sz="2400" dirty="0">
                <a:latin typeface="AdvOTdd63dae3"/>
              </a:rPr>
              <a:t>, collectively referred to as </a:t>
            </a:r>
            <a:r>
              <a:rPr lang="el-GR" sz="2400" dirty="0">
                <a:latin typeface="AdvOTdd63dae3"/>
              </a:rPr>
              <a:t>θ</a:t>
            </a:r>
            <a:r>
              <a:rPr lang="en-US" sz="2400" dirty="0">
                <a:latin typeface="AdvOTdd63dae3"/>
              </a:rPr>
              <a:t>)</a:t>
            </a:r>
          </a:p>
          <a:p>
            <a:r>
              <a:rPr lang="en-US" sz="2400" dirty="0">
                <a:latin typeface="AdvOTdd63dae3"/>
              </a:rPr>
              <a:t>p</a:t>
            </a:r>
            <a:r>
              <a:rPr lang="en-US" sz="2400" dirty="0">
                <a:effectLst/>
                <a:latin typeface="AdvOTdd63dae3"/>
              </a:rPr>
              <a:t>arameter-level FC may not be discernable FC at level of mean spliced expression (standard DEG), i.e. </a:t>
            </a:r>
            <a:r>
              <a:rPr lang="en-US" sz="2400" dirty="0">
                <a:latin typeface="AdvOTdd63dae3"/>
              </a:rPr>
              <a:t>DE-</a:t>
            </a:r>
            <a:r>
              <a:rPr lang="el-GR" sz="2400" dirty="0">
                <a:latin typeface="AdvOTdd63dae3"/>
              </a:rPr>
              <a:t>θ</a:t>
            </a:r>
            <a:r>
              <a:rPr lang="en-US" sz="2400" dirty="0">
                <a:latin typeface="AdvOTdd63dae3"/>
              </a:rPr>
              <a:t> genes may not necessarily be DE-</a:t>
            </a:r>
            <a:r>
              <a:rPr lang="el-GR" sz="2400" u="none" strike="noStrike" dirty="0">
                <a:solidFill>
                  <a:srgbClr val="222222"/>
                </a:solidFill>
                <a:effectLst/>
                <a:latin typeface="Harding"/>
              </a:rPr>
              <a:t>μ</a:t>
            </a:r>
            <a:r>
              <a:rPr lang="en-US" sz="2400" u="none" strike="noStrike" baseline="-25000" dirty="0">
                <a:solidFill>
                  <a:srgbClr val="222222"/>
                </a:solidFill>
                <a:effectLst/>
                <a:latin typeface="Harding"/>
              </a:rPr>
              <a:t>s</a:t>
            </a:r>
            <a:r>
              <a:rPr lang="en-US" sz="2400" u="none" strike="noStrike" dirty="0">
                <a:solidFill>
                  <a:srgbClr val="222222"/>
                </a:solidFill>
                <a:effectLst/>
                <a:latin typeface="Harding"/>
              </a:rPr>
              <a:t> genes (DEGs based on mean spliced counts </a:t>
            </a:r>
            <a:r>
              <a:rPr lang="el-GR" sz="2400" u="none" strike="noStrike" dirty="0">
                <a:solidFill>
                  <a:srgbClr val="222222"/>
                </a:solidFill>
                <a:effectLst/>
                <a:latin typeface="Harding"/>
              </a:rPr>
              <a:t>μ</a:t>
            </a:r>
            <a:r>
              <a:rPr lang="en-US" sz="2400" u="none" strike="noStrike" baseline="-25000" dirty="0">
                <a:solidFill>
                  <a:srgbClr val="222222"/>
                </a:solidFill>
                <a:effectLst/>
                <a:latin typeface="Harding"/>
              </a:rPr>
              <a:t>s</a:t>
            </a:r>
            <a:r>
              <a:rPr lang="en-US" sz="2400" u="none" strike="noStrike" dirty="0">
                <a:solidFill>
                  <a:srgbClr val="222222"/>
                </a:solidFill>
                <a:effectLst/>
                <a:latin typeface="Harding"/>
              </a:rPr>
              <a:t>)</a:t>
            </a:r>
          </a:p>
        </p:txBody>
      </p:sp>
    </p:spTree>
    <p:extLst>
      <p:ext uri="{BB962C8B-B14F-4D97-AF65-F5344CB8AC3E}">
        <p14:creationId xmlns:p14="http://schemas.microsoft.com/office/powerpoint/2010/main" val="1446414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0F7ED-2F5D-A7FE-95CB-6C3DB975A8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E0055B-9986-3867-F728-F46773B14144}"/>
              </a:ext>
            </a:extLst>
          </p:cNvPr>
          <p:cNvSpPr>
            <a:spLocks noGrp="1"/>
          </p:cNvSpPr>
          <p:nvPr>
            <p:ph type="title"/>
          </p:nvPr>
        </p:nvSpPr>
        <p:spPr/>
        <p:txBody>
          <a:bodyPr/>
          <a:lstStyle/>
          <a:p>
            <a:r>
              <a:rPr lang="en-US" dirty="0" err="1"/>
              <a:t>meK</a:t>
            </a:r>
            <a:r>
              <a:rPr lang="en-US" dirty="0"/>
              <a:t>-means’ performance on simulated datasets</a:t>
            </a:r>
          </a:p>
        </p:txBody>
      </p:sp>
      <p:pic>
        <p:nvPicPr>
          <p:cNvPr id="4" name="Picture 3">
            <a:extLst>
              <a:ext uri="{FF2B5EF4-FFF2-40B4-BE49-F238E27FC236}">
                <a16:creationId xmlns:a16="http://schemas.microsoft.com/office/drawing/2014/main" id="{B7B136DB-8C1D-533E-101C-BA89C9FBC440}"/>
              </a:ext>
            </a:extLst>
          </p:cNvPr>
          <p:cNvPicPr>
            <a:picLocks noChangeAspect="1"/>
          </p:cNvPicPr>
          <p:nvPr/>
        </p:nvPicPr>
        <p:blipFill>
          <a:blip r:embed="rId3"/>
          <a:stretch>
            <a:fillRect/>
          </a:stretch>
        </p:blipFill>
        <p:spPr>
          <a:xfrm>
            <a:off x="1805286" y="1324775"/>
            <a:ext cx="7387352" cy="5533226"/>
          </a:xfrm>
          <a:prstGeom prst="rect">
            <a:avLst/>
          </a:prstGeom>
        </p:spPr>
      </p:pic>
    </p:spTree>
    <p:extLst>
      <p:ext uri="{BB962C8B-B14F-4D97-AF65-F5344CB8AC3E}">
        <p14:creationId xmlns:p14="http://schemas.microsoft.com/office/powerpoint/2010/main" val="1516350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9ECF7-DA80-D60D-54D8-435E55832C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AE592E-9C5E-DA55-BE5E-2C32102A92D0}"/>
              </a:ext>
            </a:extLst>
          </p:cNvPr>
          <p:cNvSpPr>
            <a:spLocks noGrp="1"/>
          </p:cNvSpPr>
          <p:nvPr>
            <p:ph type="title"/>
          </p:nvPr>
        </p:nvSpPr>
        <p:spPr/>
        <p:txBody>
          <a:bodyPr/>
          <a:lstStyle/>
          <a:p>
            <a:r>
              <a:rPr lang="en-US" dirty="0" err="1"/>
              <a:t>meK</a:t>
            </a:r>
            <a:r>
              <a:rPr lang="en-US" dirty="0"/>
              <a:t>-means’ performance on biological datasets</a:t>
            </a:r>
          </a:p>
        </p:txBody>
      </p:sp>
      <p:pic>
        <p:nvPicPr>
          <p:cNvPr id="3" name="Picture 2">
            <a:extLst>
              <a:ext uri="{FF2B5EF4-FFF2-40B4-BE49-F238E27FC236}">
                <a16:creationId xmlns:a16="http://schemas.microsoft.com/office/drawing/2014/main" id="{3709B006-583B-5C34-B569-6C566AD694A3}"/>
              </a:ext>
            </a:extLst>
          </p:cNvPr>
          <p:cNvPicPr>
            <a:picLocks noChangeAspect="1"/>
          </p:cNvPicPr>
          <p:nvPr/>
        </p:nvPicPr>
        <p:blipFill>
          <a:blip r:embed="rId3"/>
          <a:stretch>
            <a:fillRect/>
          </a:stretch>
        </p:blipFill>
        <p:spPr>
          <a:xfrm>
            <a:off x="1712804" y="1531969"/>
            <a:ext cx="8014855" cy="5246773"/>
          </a:xfrm>
          <a:prstGeom prst="rect">
            <a:avLst/>
          </a:prstGeom>
        </p:spPr>
      </p:pic>
    </p:spTree>
    <p:extLst>
      <p:ext uri="{BB962C8B-B14F-4D97-AF65-F5344CB8AC3E}">
        <p14:creationId xmlns:p14="http://schemas.microsoft.com/office/powerpoint/2010/main" val="2510751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DF1C9-B69D-5D8A-1857-232683D5749E}"/>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3F9612A-58C9-FC02-AED3-BE9D489DB86C}"/>
              </a:ext>
            </a:extLst>
          </p:cNvPr>
          <p:cNvPicPr>
            <a:picLocks noChangeAspect="1"/>
          </p:cNvPicPr>
          <p:nvPr/>
        </p:nvPicPr>
        <p:blipFill>
          <a:blip r:embed="rId3"/>
          <a:stretch>
            <a:fillRect/>
          </a:stretch>
        </p:blipFill>
        <p:spPr>
          <a:xfrm>
            <a:off x="3483526" y="1273747"/>
            <a:ext cx="4376423" cy="5584253"/>
          </a:xfrm>
          <a:prstGeom prst="rect">
            <a:avLst/>
          </a:prstGeom>
        </p:spPr>
      </p:pic>
      <p:sp>
        <p:nvSpPr>
          <p:cNvPr id="2" name="Title 1">
            <a:extLst>
              <a:ext uri="{FF2B5EF4-FFF2-40B4-BE49-F238E27FC236}">
                <a16:creationId xmlns:a16="http://schemas.microsoft.com/office/drawing/2014/main" id="{12B695AD-9026-B2D9-8AC8-12DC8BE6DF68}"/>
              </a:ext>
            </a:extLst>
          </p:cNvPr>
          <p:cNvSpPr>
            <a:spLocks noGrp="1"/>
          </p:cNvSpPr>
          <p:nvPr>
            <p:ph type="title"/>
          </p:nvPr>
        </p:nvSpPr>
        <p:spPr/>
        <p:txBody>
          <a:bodyPr/>
          <a:lstStyle/>
          <a:p>
            <a:r>
              <a:rPr lang="en-US" dirty="0" err="1"/>
              <a:t>meK</a:t>
            </a:r>
            <a:r>
              <a:rPr lang="en-US" dirty="0"/>
              <a:t>-means-based biological discoveries </a:t>
            </a:r>
          </a:p>
        </p:txBody>
      </p:sp>
    </p:spTree>
    <p:extLst>
      <p:ext uri="{BB962C8B-B14F-4D97-AF65-F5344CB8AC3E}">
        <p14:creationId xmlns:p14="http://schemas.microsoft.com/office/powerpoint/2010/main" val="3878727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E75F4C-B281-D65D-0092-4FDF67DA8E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8423F0-32B7-3C02-4A39-1AD1A6AF37F9}"/>
              </a:ext>
            </a:extLst>
          </p:cNvPr>
          <p:cNvSpPr>
            <a:spLocks noGrp="1"/>
          </p:cNvSpPr>
          <p:nvPr>
            <p:ph type="title"/>
          </p:nvPr>
        </p:nvSpPr>
        <p:spPr/>
        <p:txBody>
          <a:bodyPr/>
          <a:lstStyle/>
          <a:p>
            <a:r>
              <a:rPr lang="en-US" dirty="0" err="1"/>
              <a:t>meK</a:t>
            </a:r>
            <a:r>
              <a:rPr lang="en-US" dirty="0"/>
              <a:t>-means vs. K-means</a:t>
            </a:r>
          </a:p>
        </p:txBody>
      </p:sp>
      <p:sp>
        <p:nvSpPr>
          <p:cNvPr id="3" name="Content Placeholder 2">
            <a:extLst>
              <a:ext uri="{FF2B5EF4-FFF2-40B4-BE49-F238E27FC236}">
                <a16:creationId xmlns:a16="http://schemas.microsoft.com/office/drawing/2014/main" id="{E330815B-63B7-C9C3-E508-0271B93BCA0A}"/>
              </a:ext>
            </a:extLst>
          </p:cNvPr>
          <p:cNvSpPr>
            <a:spLocks noGrp="1"/>
          </p:cNvSpPr>
          <p:nvPr>
            <p:ph idx="1"/>
          </p:nvPr>
        </p:nvSpPr>
        <p:spPr/>
        <p:txBody>
          <a:bodyPr>
            <a:normAutofit/>
          </a:bodyPr>
          <a:lstStyle/>
          <a:p>
            <a:r>
              <a:rPr lang="en-US" sz="2400" dirty="0" err="1">
                <a:effectLst/>
                <a:latin typeface="AdvOTdd63dae3"/>
              </a:rPr>
              <a:t>meK</a:t>
            </a:r>
            <a:r>
              <a:rPr lang="en-US" sz="2400" dirty="0">
                <a:effectLst/>
                <a:latin typeface="AdvOTdd63dae3"/>
              </a:rPr>
              <a:t>-means</a:t>
            </a:r>
          </a:p>
          <a:p>
            <a:pPr lvl="1"/>
            <a:r>
              <a:rPr lang="en-US" sz="2000" dirty="0">
                <a:latin typeface="AdvOTdd63dae3"/>
              </a:rPr>
              <a:t>Works well on sparse </a:t>
            </a:r>
            <a:r>
              <a:rPr lang="en-US" sz="2000" dirty="0" err="1">
                <a:latin typeface="AdvOTdd63dae3"/>
              </a:rPr>
              <a:t>scRNAseq</a:t>
            </a:r>
            <a:r>
              <a:rPr lang="en-US" sz="2000" dirty="0">
                <a:latin typeface="AdvOTdd63dae3"/>
              </a:rPr>
              <a:t> data (CME model)</a:t>
            </a:r>
          </a:p>
          <a:p>
            <a:pPr lvl="1"/>
            <a:r>
              <a:rPr lang="en-US" sz="2000" dirty="0">
                <a:latin typeface="AdvOTdd63dae3"/>
              </a:rPr>
              <a:t>Works on multimodal U,S input</a:t>
            </a:r>
          </a:p>
          <a:p>
            <a:pPr lvl="1"/>
            <a:r>
              <a:rPr lang="en-US" sz="2000" dirty="0">
                <a:latin typeface="AdvOTdd63dae3"/>
              </a:rPr>
              <a:t>Combines hard and soft assignments</a:t>
            </a:r>
          </a:p>
          <a:p>
            <a:pPr lvl="2"/>
            <a:r>
              <a:rPr lang="en-US" sz="1600" dirty="0">
                <a:effectLst/>
                <a:latin typeface="AdvOTdd63dae3"/>
              </a:rPr>
              <a:t>Assigns each cell to only 1 cluster (hard)</a:t>
            </a:r>
          </a:p>
          <a:p>
            <a:pPr lvl="2"/>
            <a:r>
              <a:rPr lang="en-US" sz="1600" dirty="0">
                <a:latin typeface="AdvOTdd63dae3"/>
              </a:rPr>
              <a:t>But, still assesses how likely it was for that data point to end up in that cluster (~like Gaussian mixture models where data are assigned to clusters based on probability not definitively)</a:t>
            </a:r>
            <a:endParaRPr lang="en-US" sz="1600" dirty="0">
              <a:effectLst/>
              <a:latin typeface="AdvOTdd63dae3"/>
            </a:endParaRPr>
          </a:p>
          <a:p>
            <a:r>
              <a:rPr lang="en-US" sz="2400" dirty="0">
                <a:effectLst/>
                <a:latin typeface="AdvOTdd63dae3"/>
              </a:rPr>
              <a:t>K-means</a:t>
            </a:r>
          </a:p>
          <a:p>
            <a:pPr lvl="1"/>
            <a:r>
              <a:rPr lang="en-US" sz="2000" dirty="0">
                <a:latin typeface="AdvOTdd63dae3"/>
              </a:rPr>
              <a:t>Groups data into hard clusters (only belong to 1 cluster)</a:t>
            </a:r>
          </a:p>
          <a:p>
            <a:pPr lvl="1"/>
            <a:r>
              <a:rPr lang="en-US" sz="2000" dirty="0">
                <a:effectLst/>
                <a:latin typeface="AdvOTdd63dae3"/>
              </a:rPr>
              <a:t>Minimizes distance between data and cluster centroids</a:t>
            </a:r>
          </a:p>
          <a:p>
            <a:pPr lvl="1"/>
            <a:r>
              <a:rPr lang="en-US" sz="2000" dirty="0">
                <a:latin typeface="AdvOTdd63dae3"/>
              </a:rPr>
              <a:t>Works best when clusters are spherical in high dimensional space</a:t>
            </a:r>
          </a:p>
        </p:txBody>
      </p:sp>
    </p:spTree>
    <p:extLst>
      <p:ext uri="{BB962C8B-B14F-4D97-AF65-F5344CB8AC3E}">
        <p14:creationId xmlns:p14="http://schemas.microsoft.com/office/powerpoint/2010/main" val="34704895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17372</TotalTime>
  <Words>1029</Words>
  <Application>Microsoft Macintosh PowerPoint</Application>
  <PresentationFormat>Widescreen</PresentationFormat>
  <Paragraphs>99</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AdvOTdd63dae3</vt:lpstr>
      <vt:lpstr>Arial</vt:lpstr>
      <vt:lpstr>Calibri</vt:lpstr>
      <vt:lpstr>Calibri Light</vt:lpstr>
      <vt:lpstr>Harding</vt:lpstr>
      <vt:lpstr>Helvetica</vt:lpstr>
      <vt:lpstr>Office Theme</vt:lpstr>
      <vt:lpstr>Journal club</vt:lpstr>
      <vt:lpstr>Modality choice impacts clustering, variable genes</vt:lpstr>
      <vt:lpstr>Length-bias Chemical Master Equation (CME) model</vt:lpstr>
      <vt:lpstr>meK-means takes in (un)spliced RNA counts and clusters cells based on transcriptional dynamics</vt:lpstr>
      <vt:lpstr>meK-means DEGs (DE-θ genes)</vt:lpstr>
      <vt:lpstr>meK-means’ performance on simulated datasets</vt:lpstr>
      <vt:lpstr>meK-means’ performance on biological datasets</vt:lpstr>
      <vt:lpstr>meK-means-based biological discoveries </vt:lpstr>
      <vt:lpstr>meK-means vs. K-means</vt:lpstr>
      <vt:lpstr>Using meK-means on other groups of modalities</vt:lpstr>
      <vt:lpstr>Suggested use cases</vt:lpstr>
      <vt:lpstr>Using meK-means on (un)spliced RNA counts from P384-4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3350</cp:revision>
  <dcterms:created xsi:type="dcterms:W3CDTF">2023-09-15T17:40:02Z</dcterms:created>
  <dcterms:modified xsi:type="dcterms:W3CDTF">2024-12-17T04:30:56Z</dcterms:modified>
</cp:coreProperties>
</file>

<file path=docProps/thumbnail.jpeg>
</file>